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92" r:id="rId2"/>
    <p:sldMasterId id="2147483670" r:id="rId3"/>
    <p:sldMasterId id="2147483681" r:id="rId4"/>
  </p:sldMasterIdLst>
  <p:notesMasterIdLst>
    <p:notesMasterId r:id="rId13"/>
  </p:notesMasterIdLst>
  <p:sldIdLst>
    <p:sldId id="256" r:id="rId5"/>
    <p:sldId id="2904" r:id="rId6"/>
    <p:sldId id="257" r:id="rId7"/>
    <p:sldId id="260" r:id="rId8"/>
    <p:sldId id="2906" r:id="rId9"/>
    <p:sldId id="2907" r:id="rId10"/>
    <p:sldId id="259" r:id="rId11"/>
    <p:sldId id="290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93E"/>
    <a:srgbClr val="FA9F1B"/>
    <a:srgbClr val="FF0066"/>
    <a:srgbClr val="FFFF99"/>
    <a:srgbClr val="245DB2"/>
    <a:srgbClr val="0D74C9"/>
    <a:srgbClr val="CF01D4"/>
    <a:srgbClr val="FFA700"/>
    <a:srgbClr val="D76213"/>
    <a:srgbClr val="3FB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63516" autoAdjust="0"/>
  </p:normalViewPr>
  <p:slideViewPr>
    <p:cSldViewPr snapToGrid="0">
      <p:cViewPr varScale="1">
        <p:scale>
          <a:sx n="33" d="100"/>
          <a:sy n="33" d="100"/>
        </p:scale>
        <p:origin x="1481" y="31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137A7-233C-4615-B57F-82E12C2EF77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6F9C8-7AB8-4F12-AC78-F0304460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Aft>
                <a:spcPts val="0"/>
              </a:spcAft>
            </a:pPr>
            <a:r>
              <a:rPr lang="en-US" b="1" dirty="0">
                <a:effectLst/>
                <a:ea typeface="Calibri" panose="020F0502020204030204" pitchFamily="34" charset="0"/>
              </a:rPr>
              <a:t>Standard: 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dirty="0">
                <a:effectLst/>
                <a:ea typeface="Calibri" panose="020F0502020204030204" pitchFamily="34" charset="0"/>
              </a:rPr>
              <a:t>Essential Concept and/or Skill: Communicate and work productively with others emphasizing collaboration and cultural awareness to produce quality work. </a:t>
            </a:r>
          </a:p>
          <a:p>
            <a:pPr marL="0" marR="0">
              <a:spcAft>
                <a:spcPts val="0"/>
              </a:spcAft>
            </a:pPr>
            <a:endParaRPr lang="en-US" sz="1200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Interact positively as a team member.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Cooperate with others in a group setting.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Generate ideas with group members.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Are active listeners.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Read and understand information in a variety of forms.</a:t>
            </a: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Express ideas.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b="1" dirty="0">
                <a:effectLst/>
                <a:ea typeface="Arial" panose="020B0604020202020204" pitchFamily="34" charset="0"/>
              </a:rPr>
              <a:t> </a:t>
            </a:r>
            <a:endParaRPr lang="en-US" sz="1200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b="1" dirty="0">
                <a:effectLst/>
                <a:ea typeface="Arial" panose="020B0604020202020204" pitchFamily="34" charset="0"/>
              </a:rPr>
              <a:t>Skill: 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dirty="0">
                <a:effectLst/>
                <a:ea typeface="Arial" panose="020B0604020202020204" pitchFamily="34" charset="0"/>
              </a:rPr>
              <a:t>Active listening, express ideas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F9C8-7AB8-4F12-AC78-F03044600A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8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0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8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3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2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36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30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9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8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9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40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08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54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26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6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01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18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0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19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5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30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3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19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90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37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00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35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97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76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5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7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05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7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6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6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8000">
              <a:srgbClr val="FFA700"/>
            </a:gs>
            <a:gs pos="70000">
              <a:srgbClr val="FFFF99">
                <a:shade val="100000"/>
                <a:satMod val="115000"/>
              </a:srgbClr>
            </a:gs>
          </a:gsLst>
          <a:path path="circle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1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8000">
              <a:srgbClr val="FFA700"/>
            </a:gs>
            <a:gs pos="70000">
              <a:srgbClr val="FFFF99">
                <a:shade val="100000"/>
                <a:satMod val="115000"/>
              </a:srgbClr>
            </a:gs>
          </a:gsLst>
          <a:path path="circle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7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8000">
              <a:srgbClr val="FFA700"/>
            </a:gs>
            <a:gs pos="70000">
              <a:srgbClr val="FFFF99">
                <a:shade val="100000"/>
                <a:satMod val="115000"/>
              </a:srgbClr>
            </a:gs>
          </a:gsLst>
          <a:path path="circle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53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8000">
              <a:srgbClr val="FFA700"/>
            </a:gs>
            <a:gs pos="70000">
              <a:srgbClr val="FFFF99">
                <a:shade val="100000"/>
                <a:satMod val="115000"/>
              </a:srgbClr>
            </a:gs>
          </a:gsLst>
          <a:path path="circle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69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72AADC2-9051-4575-A3D1-ED0192B502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85" y="2658111"/>
            <a:ext cx="3835022" cy="3523352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C20A6EB-671B-4480-8623-BF90C45C549F}"/>
              </a:ext>
            </a:extLst>
          </p:cNvPr>
          <p:cNvSpPr txBox="1">
            <a:spLocks/>
          </p:cNvSpPr>
          <p:nvPr/>
        </p:nvSpPr>
        <p:spPr>
          <a:xfrm>
            <a:off x="2828488" y="478175"/>
            <a:ext cx="9454392" cy="39416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36C25"/>
              </a:solidFill>
              <a:effectLst/>
              <a:uLnTx/>
              <a:uFillTx/>
              <a:latin typeface="Eras Bold ITC" panose="020B0602030504020804" pitchFamily="34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solidFill>
                    <a:schemeClr val="accent6"/>
                  </a:solidFill>
                </a:ln>
                <a:solidFill>
                  <a:srgbClr val="F36C25"/>
                </a:solidFill>
                <a:effectLst/>
                <a:uLnTx/>
                <a:uFillTx/>
                <a:latin typeface="Eras Bold ITC" panose="020B0907030504020204" pitchFamily="34" charset="0"/>
              </a:rPr>
              <a:t>Conscious </a:t>
            </a:r>
            <a:r>
              <a:rPr lang="en-US" sz="6600" b="1" dirty="0">
                <a:ln>
                  <a:solidFill>
                    <a:schemeClr val="accent6"/>
                  </a:solidFill>
                </a:ln>
                <a:solidFill>
                  <a:srgbClr val="F36C25"/>
                </a:solidFill>
                <a:latin typeface="Eras Bold ITC" panose="020B0907030504020204" pitchFamily="34" charset="0"/>
              </a:rPr>
              <a:t>Acts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b="1" dirty="0">
                <a:ln>
                  <a:solidFill>
                    <a:schemeClr val="accent6"/>
                  </a:solidFill>
                </a:ln>
                <a:solidFill>
                  <a:srgbClr val="F36C25"/>
                </a:solidFill>
                <a:latin typeface="Eras Bold ITC" panose="020B0907030504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>
                  <a:solidFill>
                    <a:schemeClr val="accent6"/>
                  </a:solidFill>
                </a:ln>
                <a:solidFill>
                  <a:srgbClr val="F36C25"/>
                </a:solidFill>
                <a:effectLst/>
                <a:uLnTx/>
                <a:uFillTx/>
                <a:latin typeface="Eras Bold ITC" panose="020B0907030504020204" pitchFamily="34" charset="0"/>
              </a:rPr>
              <a:t>Of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b="1" dirty="0">
                <a:ln>
                  <a:solidFill>
                    <a:schemeClr val="accent6"/>
                  </a:solidFill>
                </a:ln>
                <a:solidFill>
                  <a:srgbClr val="F36C25"/>
                </a:solidFill>
                <a:latin typeface="Eras Bold ITC" panose="020B0907030504020204" pitchFamily="34" charset="0"/>
              </a:rPr>
              <a:t>Kindness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schemeClr val="accent6"/>
                </a:solidFill>
              </a:ln>
              <a:solidFill>
                <a:prstClr val="black"/>
              </a:solidFill>
              <a:effectLst/>
              <a:uLnTx/>
              <a:uFillTx/>
              <a:latin typeface="Eras Bold ITC" panose="020B0907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56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CCC6B-0B73-BD48-ACD6-0E551524C7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4488" y="6494463"/>
            <a:ext cx="41751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30DB1-25A6-F34C-9DC4-5EAE2DCC756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A8E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C9164-5423-5643-B438-BBB174E264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2725" y="2141538"/>
            <a:ext cx="10709275" cy="47164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36C25"/>
                </a:solidFill>
                <a:latin typeface="Eras Bold ITC" panose="020B0602030504020804" pitchFamily="34" charset="77"/>
              </a:rPr>
              <a:t>Week 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58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79D93E-E8E0-475B-B709-581798D1BE39}"/>
              </a:ext>
            </a:extLst>
          </p:cNvPr>
          <p:cNvSpPr txBox="1"/>
          <p:nvPr/>
        </p:nvSpPr>
        <p:spPr>
          <a:xfrm>
            <a:off x="1340528" y="0"/>
            <a:ext cx="8451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chemeClr val="accent2"/>
                </a:solidFill>
                <a:latin typeface="Eras Bold ITC" panose="020B0907030504020204" pitchFamily="34" charset="0"/>
              </a:rPr>
              <a:t>Conscious Acts of Kindness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E2B69-DF91-4E7A-9528-D46A2C824657}"/>
              </a:ext>
            </a:extLst>
          </p:cNvPr>
          <p:cNvSpPr txBox="1"/>
          <p:nvPr/>
        </p:nvSpPr>
        <p:spPr>
          <a:xfrm>
            <a:off x="1269506" y="1569660"/>
            <a:ext cx="94547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08019"/>
                </a:solidFill>
                <a:latin typeface="Eras Medium ITC" panose="020B0602030504020804" pitchFamily="34" charset="0"/>
              </a:rPr>
              <a:t>Learning Objective:</a:t>
            </a:r>
          </a:p>
          <a:p>
            <a:r>
              <a:rPr lang="en-US" sz="3200" dirty="0">
                <a:solidFill>
                  <a:srgbClr val="F08019"/>
                </a:solidFill>
                <a:latin typeface="Eras Medium ITC" panose="020B0602030504020804" pitchFamily="34" charset="0"/>
              </a:rPr>
              <a:t> </a:t>
            </a:r>
            <a:r>
              <a:rPr lang="en-US" sz="3200" u="sng" dirty="0">
                <a:solidFill>
                  <a:srgbClr val="3A8E8A"/>
                </a:solidFill>
                <a:latin typeface="Eras Medium ITC" panose="020B0602030504020804" pitchFamily="34" charset="0"/>
              </a:rPr>
              <a:t>I can</a:t>
            </a:r>
            <a:r>
              <a:rPr lang="en-US" sz="3200" dirty="0">
                <a:solidFill>
                  <a:srgbClr val="3A8E8A"/>
                </a:solidFill>
                <a:latin typeface="Eras Medium ITC" panose="020B0602030504020804" pitchFamily="34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Eras Medium ITC" panose="020B0602030504020804" pitchFamily="34" charset="0"/>
              </a:rPr>
              <a:t>identify what a Conscious Act of Kindness is.</a:t>
            </a:r>
          </a:p>
          <a:p>
            <a:endParaRPr lang="en-US" sz="3200" b="0" dirty="0">
              <a:latin typeface="Eras Medium ITC" panose="020B0602030504020804" pitchFamily="34" charset="0"/>
            </a:endParaRPr>
          </a:p>
          <a:p>
            <a:r>
              <a:rPr lang="en-US" sz="3200" u="sng" dirty="0">
                <a:solidFill>
                  <a:srgbClr val="3A8E8A"/>
                </a:solidFill>
                <a:latin typeface="Eras Medium ITC" panose="020B0602030504020804" pitchFamily="34" charset="0"/>
              </a:rPr>
              <a:t>I will</a:t>
            </a:r>
            <a:r>
              <a:rPr lang="en-US" sz="3200" dirty="0">
                <a:solidFill>
                  <a:srgbClr val="3A8E8A"/>
                </a:solidFill>
                <a:latin typeface="Eras Medium ITC" panose="020B0602030504020804" pitchFamily="34" charset="0"/>
              </a:rPr>
              <a:t> </a:t>
            </a:r>
            <a:r>
              <a:rPr lang="en-US" sz="3200" b="0" dirty="0">
                <a:solidFill>
                  <a:srgbClr val="000000"/>
                </a:solidFill>
                <a:latin typeface="Eras Medium ITC" panose="020B0602030504020804" pitchFamily="34" charset="0"/>
              </a:rPr>
              <a:t>discuss the importance of strategically being kind to others.</a:t>
            </a:r>
            <a:endParaRPr lang="en-US" sz="4800" b="0" dirty="0">
              <a:solidFill>
                <a:srgbClr val="000000"/>
              </a:solidFill>
              <a:latin typeface="Eras Medium ITC" panose="020B06020305040208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F1647F-6DE5-47ED-887F-30E43D300D26}"/>
              </a:ext>
            </a:extLst>
          </p:cNvPr>
          <p:cNvGrpSpPr/>
          <p:nvPr/>
        </p:nvGrpSpPr>
        <p:grpSpPr>
          <a:xfrm>
            <a:off x="2079223" y="4315430"/>
            <a:ext cx="8033553" cy="2386539"/>
            <a:chOff x="2336306" y="4492984"/>
            <a:chExt cx="7304843" cy="238653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380139-7CAC-475F-9FDA-2725536D8B42}"/>
                </a:ext>
              </a:extLst>
            </p:cNvPr>
            <p:cNvSpPr/>
            <p:nvPr/>
          </p:nvSpPr>
          <p:spPr>
            <a:xfrm>
              <a:off x="2336306" y="4492984"/>
              <a:ext cx="7304843" cy="238653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Righ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Text, whiteboard&#10;&#10;Description automatically generated">
              <a:extLst>
                <a:ext uri="{FF2B5EF4-FFF2-40B4-BE49-F238E27FC236}">
                  <a16:creationId xmlns:a16="http://schemas.microsoft.com/office/drawing/2014/main" id="{4389E240-B8EF-4579-BDF2-0585BF063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076" y="4655701"/>
              <a:ext cx="1869966" cy="215083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perspectiveRight"/>
              <a:lightRig rig="threePt" dir="t"/>
            </a:scene3d>
            <a:sp3d>
              <a:bevelT/>
            </a:sp3d>
          </p:spPr>
        </p:pic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3069BBB-5007-49F0-85D4-82B704C33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136" y="4663450"/>
              <a:ext cx="1947685" cy="2061104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perspectiveRight"/>
              <a:lightRig rig="threePt" dir="t"/>
            </a:scene3d>
            <a:sp3d>
              <a:bevelT/>
            </a:sp3d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7051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459723C1-D9D3-4CDB-B9D4-E2DDFF7301E8}"/>
              </a:ext>
            </a:extLst>
          </p:cNvPr>
          <p:cNvSpPr/>
          <p:nvPr/>
        </p:nvSpPr>
        <p:spPr>
          <a:xfrm rot="20198978">
            <a:off x="3500948" y="2117122"/>
            <a:ext cx="10447725" cy="8033207"/>
          </a:xfrm>
          <a:prstGeom prst="ellipse">
            <a:avLst/>
          </a:prstGeom>
          <a:gradFill flip="none" rotWithShape="1">
            <a:gsLst>
              <a:gs pos="12000">
                <a:srgbClr val="FFA700"/>
              </a:gs>
              <a:gs pos="79000">
                <a:srgbClr val="FFFF99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21FEA5-DD77-4587-B4A8-AAE93CF4556E}"/>
              </a:ext>
            </a:extLst>
          </p:cNvPr>
          <p:cNvSpPr txBox="1"/>
          <p:nvPr/>
        </p:nvSpPr>
        <p:spPr>
          <a:xfrm>
            <a:off x="1999149" y="983757"/>
            <a:ext cx="74107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Relationship skills</a:t>
            </a:r>
            <a:endParaRPr lang="en-US" sz="4000" u="none" strike="noStrike" dirty="0">
              <a:solidFill>
                <a:srgbClr val="3FB7A3"/>
              </a:solidFill>
              <a:effectLst/>
              <a:latin typeface="Eras Medium ITC" panose="020B06020305040208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3FB7A3"/>
                </a:solidFill>
                <a:latin typeface="Eras Medium ITC" panose="020B0602030504020804" pitchFamily="34" charset="0"/>
                <a:ea typeface="Arial" panose="020B0604020202020204" pitchFamily="34" charset="0"/>
              </a:rPr>
              <a:t>Social awareness</a:t>
            </a:r>
            <a:endParaRPr lang="en-US" sz="4000" u="none" strike="noStrike" dirty="0">
              <a:solidFill>
                <a:srgbClr val="3FB7A3"/>
              </a:solidFill>
              <a:effectLst/>
              <a:latin typeface="Eras Medium ITC" panose="020B0602030504020804" pitchFamily="34" charset="0"/>
              <a:ea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155FA4F-C926-40DB-AE1D-14271676CDCD}"/>
              </a:ext>
            </a:extLst>
          </p:cNvPr>
          <p:cNvSpPr txBox="1">
            <a:spLocks/>
          </p:cNvSpPr>
          <p:nvPr/>
        </p:nvSpPr>
        <p:spPr>
          <a:xfrm>
            <a:off x="5704547" y="85423"/>
            <a:ext cx="2924548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3FB7A3"/>
                </a:solidFill>
              </a:rPr>
              <a:t>Skills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963E0-3229-4B96-8496-E98C3F37D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51" y="3212416"/>
            <a:ext cx="6710361" cy="4233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569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field of purple flowers&#10;&#10;Description automatically generated with low confidence">
            <a:extLst>
              <a:ext uri="{FF2B5EF4-FFF2-40B4-BE49-F238E27FC236}">
                <a16:creationId xmlns:a16="http://schemas.microsoft.com/office/drawing/2014/main" id="{9A664C83-21AC-4BF9-8525-A480D0C88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76" y="4032479"/>
            <a:ext cx="12517515" cy="28255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157D7C16-6EDF-41BC-B690-464E07EC7888}"/>
              </a:ext>
            </a:extLst>
          </p:cNvPr>
          <p:cNvSpPr txBox="1">
            <a:spLocks/>
          </p:cNvSpPr>
          <p:nvPr/>
        </p:nvSpPr>
        <p:spPr>
          <a:xfrm>
            <a:off x="4119239" y="152547"/>
            <a:ext cx="8558074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sz="5800" dirty="0">
                <a:ln>
                  <a:solidFill>
                    <a:srgbClr val="FFA700"/>
                  </a:solidFill>
                </a:ln>
                <a:solidFill>
                  <a:srgbClr val="3FB7A3"/>
                </a:solidFill>
              </a:rPr>
              <a:t>Opening Questions: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C59188-66D3-4521-B787-DC1733188167}"/>
              </a:ext>
            </a:extLst>
          </p:cNvPr>
          <p:cNvSpPr txBox="1">
            <a:spLocks/>
          </p:cNvSpPr>
          <p:nvPr/>
        </p:nvSpPr>
        <p:spPr>
          <a:xfrm>
            <a:off x="4633494" y="1250706"/>
            <a:ext cx="6715540" cy="43565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What does it mean to be kind?</a:t>
            </a:r>
          </a:p>
          <a:p>
            <a:pPr algn="ctr"/>
            <a:r>
              <a:rPr lang="en-US" sz="4000" dirty="0"/>
              <a:t>In what ways are you kind?</a:t>
            </a:r>
          </a:p>
          <a:p>
            <a:pPr algn="ctr"/>
            <a:endParaRPr lang="en-US" sz="4000" dirty="0"/>
          </a:p>
        </p:txBody>
      </p:sp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526E7026-6D6C-4097-ADDB-16D6307D5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2" y="2066778"/>
            <a:ext cx="6324600" cy="4638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field of purple flowers&#10;&#10;Description automatically generated with low confidence">
            <a:extLst>
              <a:ext uri="{FF2B5EF4-FFF2-40B4-BE49-F238E27FC236}">
                <a16:creationId xmlns:a16="http://schemas.microsoft.com/office/drawing/2014/main" id="{A8666556-A90B-43D2-8A36-4EB19504E7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b="49269"/>
          <a:stretch/>
        </p:blipFill>
        <p:spPr>
          <a:xfrm>
            <a:off x="0" y="5215632"/>
            <a:ext cx="12421339" cy="16423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858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nt, tree&#10;&#10;Description automatically generated">
            <a:extLst>
              <a:ext uri="{FF2B5EF4-FFF2-40B4-BE49-F238E27FC236}">
                <a16:creationId xmlns:a16="http://schemas.microsoft.com/office/drawing/2014/main" id="{5EA1D446-16E0-4860-90F0-6FB76CFAA9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A75B64-FB1A-44E1-BE2E-7DE42499BC2F}"/>
              </a:ext>
            </a:extLst>
          </p:cNvPr>
          <p:cNvSpPr txBox="1"/>
          <p:nvPr/>
        </p:nvSpPr>
        <p:spPr>
          <a:xfrm>
            <a:off x="1" y="1029238"/>
            <a:ext cx="12280900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0" i="1" u="none" strike="noStrike" dirty="0">
                <a:ln>
                  <a:solidFill>
                    <a:srgbClr val="FFA700"/>
                  </a:solidFill>
                </a:ln>
                <a:effectLst/>
                <a:latin typeface="Arial" panose="020B0604020202020204" pitchFamily="34" charset="0"/>
              </a:rPr>
              <a:t>Being kind on purpose is a great idea.  According to the dictionary -- to be kind, means </a:t>
            </a:r>
            <a:r>
              <a:rPr lang="en-US" sz="3200" b="1" i="1" u="none" strike="noStrike" dirty="0">
                <a:ln>
                  <a:solidFill>
                    <a:srgbClr val="92D050"/>
                  </a:solidFill>
                </a:ln>
                <a:effectLst/>
                <a:latin typeface="Roboto" panose="02000000000000000000" pitchFamily="2" charset="0"/>
              </a:rPr>
              <a:t>having or showing a gentle nature and a desire to help others</a:t>
            </a:r>
            <a:r>
              <a:rPr lang="en-US" sz="3200" b="0" i="1" u="none" strike="noStrike" dirty="0">
                <a:ln>
                  <a:solidFill>
                    <a:srgbClr val="92D050"/>
                  </a:solidFill>
                </a:ln>
                <a:effectLst/>
                <a:latin typeface="Roboto" panose="02000000000000000000" pitchFamily="2" charset="0"/>
              </a:rPr>
              <a:t>.</a:t>
            </a:r>
            <a:r>
              <a:rPr lang="en-US" sz="3200" b="0" i="1" u="none" strike="noStrike" dirty="0">
                <a:ln>
                  <a:solidFill>
                    <a:srgbClr val="FFA700"/>
                  </a:solidFill>
                </a:ln>
                <a:effectLst/>
                <a:latin typeface="Roboto" panose="02000000000000000000" pitchFamily="2" charset="0"/>
              </a:rPr>
              <a:t> Sometimes this can seem like a chore. Other times, it’s simple and effortless. </a:t>
            </a:r>
            <a:endParaRPr lang="en-US" sz="3200" i="1" dirty="0">
              <a:ln>
                <a:solidFill>
                  <a:srgbClr val="FFA700"/>
                </a:solidFill>
              </a:ln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sz="3200" i="1" dirty="0">
                <a:ln>
                  <a:solidFill>
                    <a:srgbClr val="FFA700"/>
                  </a:solidFill>
                </a:ln>
              </a:rPr>
            </a:br>
            <a:r>
              <a:rPr lang="en-US" sz="3200" b="0" i="1" u="none" strike="noStrike" dirty="0">
                <a:ln>
                  <a:solidFill>
                    <a:srgbClr val="FFA700"/>
                  </a:solidFill>
                </a:ln>
                <a:effectLst/>
                <a:latin typeface="Arial" panose="020B0604020202020204" pitchFamily="34" charset="0"/>
              </a:rPr>
              <a:t>When we take the time to be kind to others, it can lead to kindness spreading to others.  There is a difference between being kind on purpose and being kind accidently.  When we are kind on purpose there can be a big impact. </a:t>
            </a:r>
            <a:endParaRPr lang="en-US" sz="3200" i="1" dirty="0">
              <a:ln>
                <a:solidFill>
                  <a:srgbClr val="FFA700"/>
                </a:solidFill>
              </a:ln>
              <a:effectLst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5CC00FF-4A44-44AE-AD86-EBC57761CCF8}"/>
              </a:ext>
            </a:extLst>
          </p:cNvPr>
          <p:cNvSpPr txBox="1">
            <a:spLocks/>
          </p:cNvSpPr>
          <p:nvPr/>
        </p:nvSpPr>
        <p:spPr>
          <a:xfrm>
            <a:off x="1" y="165247"/>
            <a:ext cx="12192000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800" dirty="0">
                <a:ln>
                  <a:solidFill>
                    <a:srgbClr val="FFA700"/>
                  </a:solidFill>
                </a:ln>
                <a:solidFill>
                  <a:srgbClr val="3FB7A3"/>
                </a:solidFill>
              </a:rPr>
              <a:t>Thoughts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19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5C4B62EC-0EDF-4A6D-A754-68D0EB1E2156}"/>
              </a:ext>
            </a:extLst>
          </p:cNvPr>
          <p:cNvSpPr/>
          <p:nvPr/>
        </p:nvSpPr>
        <p:spPr>
          <a:xfrm flipV="1">
            <a:off x="51828" y="0"/>
            <a:ext cx="1935332" cy="2345396"/>
          </a:xfrm>
          <a:prstGeom prst="rtTriangle">
            <a:avLst/>
          </a:prstGeom>
          <a:solidFill>
            <a:srgbClr val="FBB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D35D3EB-5189-466B-91ED-C0131BD1BB1B}"/>
              </a:ext>
            </a:extLst>
          </p:cNvPr>
          <p:cNvSpPr/>
          <p:nvPr/>
        </p:nvSpPr>
        <p:spPr>
          <a:xfrm>
            <a:off x="0" y="4953740"/>
            <a:ext cx="1935332" cy="1904260"/>
          </a:xfrm>
          <a:prstGeom prst="rtTriangle">
            <a:avLst/>
          </a:prstGeom>
          <a:solidFill>
            <a:srgbClr val="FA9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Delay 43">
            <a:extLst>
              <a:ext uri="{FF2B5EF4-FFF2-40B4-BE49-F238E27FC236}">
                <a16:creationId xmlns:a16="http://schemas.microsoft.com/office/drawing/2014/main" id="{3F85190F-A59C-4EBE-BBA2-15145F02858A}"/>
              </a:ext>
            </a:extLst>
          </p:cNvPr>
          <p:cNvSpPr/>
          <p:nvPr/>
        </p:nvSpPr>
        <p:spPr>
          <a:xfrm flipH="1">
            <a:off x="639192" y="-1961022"/>
            <a:ext cx="11552808" cy="10780044"/>
          </a:xfrm>
          <a:prstGeom prst="flowChartDelay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9572B271-7E77-438A-86A3-A704106F84C4}"/>
              </a:ext>
            </a:extLst>
          </p:cNvPr>
          <p:cNvSpPr txBox="1">
            <a:spLocks/>
          </p:cNvSpPr>
          <p:nvPr/>
        </p:nvSpPr>
        <p:spPr>
          <a:xfrm>
            <a:off x="7593413" y="-187948"/>
            <a:ext cx="3295794" cy="13568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ln>
                  <a:solidFill>
                    <a:srgbClr val="92D050"/>
                  </a:solidFill>
                </a:ln>
                <a:solidFill>
                  <a:srgbClr val="F08019"/>
                </a:solidFill>
              </a:rPr>
              <a:t>Activity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B4B411A-6276-4C6A-8894-0A1A69CDD702}"/>
              </a:ext>
            </a:extLst>
          </p:cNvPr>
          <p:cNvSpPr txBox="1">
            <a:spLocks/>
          </p:cNvSpPr>
          <p:nvPr/>
        </p:nvSpPr>
        <p:spPr>
          <a:xfrm>
            <a:off x="6358147" y="703471"/>
            <a:ext cx="5347218" cy="70441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BC7B5"/>
                </a:solidFill>
                <a:latin typeface="Eras Medium ITC" panose="020B06020305040208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rgbClr val="3A8E8A"/>
                </a:solidFill>
                <a:latin typeface="Eras Medium ITC" panose="020B0602030504020804" pitchFamily="34" charset="77"/>
              </a:rPr>
              <a:t>Think of someone in your life you could be kind to, on purpose.  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3A8E8A"/>
                </a:solidFill>
                <a:latin typeface="Eras Medium ITC" panose="020B0602030504020804" pitchFamily="34" charset="77"/>
              </a:rPr>
              <a:t>Who could use your kindness to inspire them to have a great day?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3A8E8A"/>
                </a:solidFill>
                <a:latin typeface="Eras Medium ITC" panose="020B0602030504020804" pitchFamily="34" charset="77"/>
              </a:rPr>
              <a:t>Today, we are going to send an email to a person we care about.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3A8E8A"/>
                </a:solidFill>
                <a:latin typeface="Eras Medium ITC" panose="020B0602030504020804" pitchFamily="34" charset="77"/>
              </a:rPr>
              <a:t>When you are typing, we want to make sure that you are giving great, positive thoughts to the person.  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3A8E8A"/>
                </a:solidFill>
                <a:latin typeface="Eras Medium ITC" panose="020B0602030504020804" pitchFamily="34" charset="77"/>
              </a:rPr>
              <a:t>Think of happiness and love for that person. </a:t>
            </a:r>
          </a:p>
          <a:p>
            <a:pPr marL="0" indent="0">
              <a:buNone/>
            </a:pPr>
            <a:endParaRPr lang="en-US" dirty="0">
              <a:solidFill>
                <a:srgbClr val="3A8E8A"/>
              </a:solidFill>
              <a:latin typeface="Eras Medium ITC" panose="020B0602030504020804" pitchFamily="34" charset="77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15D18E-3B2D-4C50-A384-17DD0F85B186}"/>
              </a:ext>
            </a:extLst>
          </p:cNvPr>
          <p:cNvGrpSpPr/>
          <p:nvPr/>
        </p:nvGrpSpPr>
        <p:grpSpPr>
          <a:xfrm>
            <a:off x="196353" y="201967"/>
            <a:ext cx="4981200" cy="6454066"/>
            <a:chOff x="133710" y="502296"/>
            <a:chExt cx="4531610" cy="570644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82EB1CF-07FE-46A0-AB63-581BA4D2D2D1}"/>
                </a:ext>
              </a:extLst>
            </p:cNvPr>
            <p:cNvSpPr/>
            <p:nvPr/>
          </p:nvSpPr>
          <p:spPr>
            <a:xfrm>
              <a:off x="133710" y="534792"/>
              <a:ext cx="4531610" cy="567394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perspectiveRigh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AFA7410-4722-46E4-A001-D0594DF7B4E1}"/>
                </a:ext>
              </a:extLst>
            </p:cNvPr>
            <p:cNvSpPr/>
            <p:nvPr/>
          </p:nvSpPr>
          <p:spPr>
            <a:xfrm rot="5400000">
              <a:off x="257880" y="1068255"/>
              <a:ext cx="1613534" cy="1269507"/>
            </a:xfrm>
            <a:prstGeom prst="roundRect">
              <a:avLst/>
            </a:prstGeom>
            <a:solidFill>
              <a:srgbClr val="CF01D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4608A7A-72D2-4A40-8529-58083E01FB69}"/>
                </a:ext>
              </a:extLst>
            </p:cNvPr>
            <p:cNvGrpSpPr/>
            <p:nvPr/>
          </p:nvGrpSpPr>
          <p:grpSpPr>
            <a:xfrm>
              <a:off x="272384" y="502296"/>
              <a:ext cx="1613102" cy="2073711"/>
              <a:chOff x="326883" y="647845"/>
              <a:chExt cx="1613102" cy="2073711"/>
            </a:xfrm>
          </p:grpSpPr>
          <p:pic>
            <p:nvPicPr>
              <p:cNvPr id="23" name="Picture 22" descr="Shape&#10;&#10;Description automatically generated">
                <a:extLst>
                  <a:ext uri="{FF2B5EF4-FFF2-40B4-BE49-F238E27FC236}">
                    <a16:creationId xmlns:a16="http://schemas.microsoft.com/office/drawing/2014/main" id="{96F8FB8E-87A4-48B0-AB6F-AC40BF920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883" y="647845"/>
                <a:ext cx="1613102" cy="2073711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text, lamp, vector graphics, light&#10;&#10;Description automatically generated">
                <a:extLst>
                  <a:ext uri="{FF2B5EF4-FFF2-40B4-BE49-F238E27FC236}">
                    <a16:creationId xmlns:a16="http://schemas.microsoft.com/office/drawing/2014/main" id="{3648E0A1-D4DA-49DE-A3E7-9FD2D7705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360" y="1297531"/>
                <a:ext cx="954629" cy="1177948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F7FFE66-5413-4A59-AEBC-F6480509E998}"/>
                </a:ext>
              </a:extLst>
            </p:cNvPr>
            <p:cNvSpPr/>
            <p:nvPr/>
          </p:nvSpPr>
          <p:spPr>
            <a:xfrm rot="5400000">
              <a:off x="2725759" y="1239004"/>
              <a:ext cx="1612134" cy="124207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070A7CB-6884-4FEB-8667-6752053A0976}"/>
                </a:ext>
              </a:extLst>
            </p:cNvPr>
            <p:cNvGrpSpPr/>
            <p:nvPr/>
          </p:nvGrpSpPr>
          <p:grpSpPr>
            <a:xfrm>
              <a:off x="2821778" y="757367"/>
              <a:ext cx="1530232" cy="1967178"/>
              <a:chOff x="2417829" y="770536"/>
              <a:chExt cx="1530232" cy="1967178"/>
            </a:xfrm>
          </p:grpSpPr>
          <p:pic>
            <p:nvPicPr>
              <p:cNvPr id="20" name="Picture 19" descr="Shape&#10;&#10;Description automatically generated">
                <a:extLst>
                  <a:ext uri="{FF2B5EF4-FFF2-40B4-BE49-F238E27FC236}">
                    <a16:creationId xmlns:a16="http://schemas.microsoft.com/office/drawing/2014/main" id="{DD7CE322-F7A9-4FE1-96C8-01FFBA910D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7829" y="770536"/>
                <a:ext cx="1530232" cy="1967178"/>
              </a:xfrm>
              <a:prstGeom prst="rect">
                <a:avLst/>
              </a:prstGeom>
            </p:spPr>
          </p:pic>
          <p:pic>
            <p:nvPicPr>
              <p:cNvPr id="12" name="Picture 11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F15D1E71-7FE3-44F8-A038-5139A5134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7391" y="1323567"/>
                <a:ext cx="806338" cy="1151912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2C9CE53-A39B-49A1-BF36-4965645F8DC7}"/>
                </a:ext>
              </a:extLst>
            </p:cNvPr>
            <p:cNvSpPr/>
            <p:nvPr/>
          </p:nvSpPr>
          <p:spPr>
            <a:xfrm rot="5400000">
              <a:off x="285278" y="4700880"/>
              <a:ext cx="1373966" cy="1135465"/>
            </a:xfrm>
            <a:prstGeom prst="roundRect">
              <a:avLst/>
            </a:prstGeom>
            <a:solidFill>
              <a:srgbClr val="245D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4A1BC4D-062C-4ECD-B7D7-9C1BD43E7F31}"/>
                </a:ext>
              </a:extLst>
            </p:cNvPr>
            <p:cNvGrpSpPr/>
            <p:nvPr/>
          </p:nvGrpSpPr>
          <p:grpSpPr>
            <a:xfrm>
              <a:off x="272384" y="4281994"/>
              <a:ext cx="1405562" cy="1806910"/>
              <a:chOff x="355556" y="4082051"/>
              <a:chExt cx="1405562" cy="1806910"/>
            </a:xfrm>
          </p:grpSpPr>
          <p:pic>
            <p:nvPicPr>
              <p:cNvPr id="21" name="Picture 20" descr="Shape&#10;&#10;Description automatically generated">
                <a:extLst>
                  <a:ext uri="{FF2B5EF4-FFF2-40B4-BE49-F238E27FC236}">
                    <a16:creationId xmlns:a16="http://schemas.microsoft.com/office/drawing/2014/main" id="{D164221B-EA38-4FB1-AD4C-9E01950E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556" y="4082051"/>
                <a:ext cx="1405562" cy="1806910"/>
              </a:xfrm>
              <a:prstGeom prst="rect">
                <a:avLst/>
              </a:prstGeom>
            </p:spPr>
          </p:pic>
          <p:pic>
            <p:nvPicPr>
              <p:cNvPr id="28" name="Picture 2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9636B028-37B7-400E-8BB8-8F0E20F635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522" y="4567732"/>
                <a:ext cx="982665" cy="1152599"/>
              </a:xfrm>
              <a:prstGeom prst="rect">
                <a:avLst/>
              </a:prstGeo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AB9B7CD-1DA9-4477-8C9D-36F4543073D9}"/>
                </a:ext>
              </a:extLst>
            </p:cNvPr>
            <p:cNvSpPr/>
            <p:nvPr/>
          </p:nvSpPr>
          <p:spPr>
            <a:xfrm rot="5400000">
              <a:off x="2773325" y="4508470"/>
              <a:ext cx="1435115" cy="1188491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6E1737D-D96F-4AA8-876A-9ADE76E5198E}"/>
                </a:ext>
              </a:extLst>
            </p:cNvPr>
            <p:cNvGrpSpPr/>
            <p:nvPr/>
          </p:nvGrpSpPr>
          <p:grpSpPr>
            <a:xfrm>
              <a:off x="2841937" y="4059802"/>
              <a:ext cx="1405562" cy="1806910"/>
              <a:chOff x="2786905" y="4013363"/>
              <a:chExt cx="1405562" cy="1806910"/>
            </a:xfrm>
          </p:grpSpPr>
          <p:pic>
            <p:nvPicPr>
              <p:cNvPr id="22" name="Picture 21" descr="Shape&#10;&#10;Description automatically generated">
                <a:extLst>
                  <a:ext uri="{FF2B5EF4-FFF2-40B4-BE49-F238E27FC236}">
                    <a16:creationId xmlns:a16="http://schemas.microsoft.com/office/drawing/2014/main" id="{DC5F0465-699A-4BC9-BAF0-E8469897A6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905" y="4013363"/>
                <a:ext cx="1405562" cy="180691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A6EAB9FD-46AE-4B5F-AA4F-019209593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3230" flipH="1">
                <a:off x="3104748" y="4500165"/>
                <a:ext cx="769875" cy="1126437"/>
              </a:xfrm>
              <a:prstGeom prst="rect">
                <a:avLst/>
              </a:prstGeo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53E1F46-D15A-4C2B-B4E4-7585FD722D6A}"/>
                </a:ext>
              </a:extLst>
            </p:cNvPr>
            <p:cNvSpPr/>
            <p:nvPr/>
          </p:nvSpPr>
          <p:spPr>
            <a:xfrm rot="5400000">
              <a:off x="1455961" y="2848570"/>
              <a:ext cx="1435115" cy="1252058"/>
            </a:xfrm>
            <a:prstGeom prst="roundRect">
              <a:avLst/>
            </a:prstGeom>
            <a:gradFill flip="none" rotWithShape="1">
              <a:gsLst>
                <a:gs pos="0">
                  <a:srgbClr val="FF0066">
                    <a:tint val="66000"/>
                    <a:satMod val="160000"/>
                  </a:srgbClr>
                </a:gs>
                <a:gs pos="50000">
                  <a:srgbClr val="FF0066">
                    <a:tint val="44500"/>
                    <a:satMod val="160000"/>
                  </a:srgbClr>
                </a:gs>
                <a:gs pos="100000">
                  <a:srgbClr val="FF0066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831647E-9BB3-4814-9E14-6AAB0AB617EA}"/>
                </a:ext>
              </a:extLst>
            </p:cNvPr>
            <p:cNvGrpSpPr/>
            <p:nvPr/>
          </p:nvGrpSpPr>
          <p:grpSpPr>
            <a:xfrm>
              <a:off x="1471355" y="2428103"/>
              <a:ext cx="1449364" cy="1863219"/>
              <a:chOff x="1553114" y="2578881"/>
              <a:chExt cx="1449364" cy="1863219"/>
            </a:xfrm>
          </p:grpSpPr>
          <p:pic>
            <p:nvPicPr>
              <p:cNvPr id="16" name="Picture 15" descr="Shape&#10;&#10;Description automatically generated">
                <a:extLst>
                  <a:ext uri="{FF2B5EF4-FFF2-40B4-BE49-F238E27FC236}">
                    <a16:creationId xmlns:a16="http://schemas.microsoft.com/office/drawing/2014/main" id="{FC623222-088C-4F33-9A70-B2DC13B72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3114" y="2578881"/>
                <a:ext cx="1449364" cy="1863219"/>
              </a:xfrm>
              <a:prstGeom prst="rect">
                <a:avLst/>
              </a:prstGeom>
            </p:spPr>
          </p:pic>
          <p:pic>
            <p:nvPicPr>
              <p:cNvPr id="30" name="Picture 29" descr="A picture containing toy, vector graphics&#10;&#10;Description automatically generated">
                <a:extLst>
                  <a:ext uri="{FF2B5EF4-FFF2-40B4-BE49-F238E27FC236}">
                    <a16:creationId xmlns:a16="http://schemas.microsoft.com/office/drawing/2014/main" id="{0685F987-D311-4927-A561-A0DA50FE4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0887" y="3180852"/>
                <a:ext cx="1011050" cy="106860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isometricOffAxis2Left"/>
                <a:lightRig rig="threePt" dir="t"/>
              </a:scene3d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8267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8CDEB20-8D05-4BD2-92B7-338EC3DD3065}"/>
              </a:ext>
            </a:extLst>
          </p:cNvPr>
          <p:cNvSpPr txBox="1">
            <a:spLocks/>
          </p:cNvSpPr>
          <p:nvPr/>
        </p:nvSpPr>
        <p:spPr>
          <a:xfrm>
            <a:off x="4119239" y="152547"/>
            <a:ext cx="7031361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sz="5800" dirty="0">
                <a:ln>
                  <a:solidFill>
                    <a:srgbClr val="FFA700"/>
                  </a:solidFill>
                </a:ln>
                <a:solidFill>
                  <a:srgbClr val="3FB7A3"/>
                </a:solidFill>
              </a:rPr>
              <a:t>Bonus Question: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360A6D-3D97-4B84-8ADE-EE5941A4D73D}"/>
              </a:ext>
            </a:extLst>
          </p:cNvPr>
          <p:cNvSpPr txBox="1"/>
          <p:nvPr/>
        </p:nvSpPr>
        <p:spPr>
          <a:xfrm>
            <a:off x="1701800" y="2690336"/>
            <a:ext cx="9626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Eras Medium ITC" panose="020B0602030504020804" pitchFamily="34" charset="0"/>
              </a:rPr>
              <a:t>Who have you shown kindness to lately and how?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0000"/>
              </a:solidFill>
              <a:effectLst/>
              <a:latin typeface="Eras Medium ITC" panose="020B06020305040208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Eras Medium ITC" panose="020B0602030504020804" pitchFamily="34" charset="0"/>
              </a:rPr>
              <a:t>Framing a sentence.  List 2-3 reasons why you care about a person.</a:t>
            </a:r>
            <a:endParaRPr lang="en-US" sz="3200" dirty="0">
              <a:solidFill>
                <a:srgbClr val="000000"/>
              </a:solidFill>
              <a:effectLst/>
              <a:latin typeface="Eras Medium ITC" panose="020B06020305040208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Eras Medium ITC" panose="020B0602030504020804" pitchFamily="34" charset="0"/>
                <a:cs typeface="Arial" panose="020B0604020202020204" pitchFamily="34" charset="0"/>
              </a:rPr>
              <a:t>I care about___________ because _______________.</a:t>
            </a:r>
            <a:endParaRPr lang="en-US" sz="2400" dirty="0">
              <a:effectLst/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944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eek 1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ek 2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eek 3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eek 4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341</Words>
  <Application>Microsoft Office PowerPoint</Application>
  <PresentationFormat>Widescreen</PresentationFormat>
  <Paragraphs>45</Paragraphs>
  <Slides>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Eras Bold ITC</vt:lpstr>
      <vt:lpstr>Eras Medium ITC</vt:lpstr>
      <vt:lpstr>Roboto</vt:lpstr>
      <vt:lpstr>Week 1 Backgrounds</vt:lpstr>
      <vt:lpstr>Week 2 Backgrounds</vt:lpstr>
      <vt:lpstr>Week 3 Backgrounds</vt:lpstr>
      <vt:lpstr>Week 4 Backgrounds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Dowdee</dc:creator>
  <cp:lastModifiedBy>Cody Green</cp:lastModifiedBy>
  <cp:revision>27</cp:revision>
  <dcterms:created xsi:type="dcterms:W3CDTF">2021-03-23T18:25:43Z</dcterms:created>
  <dcterms:modified xsi:type="dcterms:W3CDTF">2022-09-15T17:42:34Z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0C41F143-05DB-431B-B2D4-B5C3C279BFC4</vt:lpwstr>
  </property>
  <property fmtid="{D5CDD505-2E9C-101B-9397-08002B2CF9AE}" pid="3" name="ArticulatePath">
    <vt:lpwstr>HS - C - Wk1 - 0.Teaching Slides</vt:lpwstr>
  </property>
</Properties>
</file>